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9" r:id="rId2"/>
    <p:sldId id="258" r:id="rId3"/>
    <p:sldId id="394" r:id="rId4"/>
    <p:sldId id="415" r:id="rId5"/>
    <p:sldId id="301" r:id="rId6"/>
    <p:sldId id="395" r:id="rId7"/>
    <p:sldId id="396" r:id="rId8"/>
    <p:sldId id="397" r:id="rId9"/>
    <p:sldId id="414" r:id="rId10"/>
    <p:sldId id="391" r:id="rId11"/>
    <p:sldId id="392" r:id="rId12"/>
    <p:sldId id="410" r:id="rId13"/>
    <p:sldId id="412" r:id="rId14"/>
    <p:sldId id="413" r:id="rId15"/>
    <p:sldId id="399" r:id="rId16"/>
    <p:sldId id="398" r:id="rId17"/>
    <p:sldId id="402" r:id="rId18"/>
    <p:sldId id="403" r:id="rId19"/>
    <p:sldId id="400" r:id="rId20"/>
    <p:sldId id="404" r:id="rId21"/>
    <p:sldId id="416" r:id="rId22"/>
    <p:sldId id="408" r:id="rId23"/>
    <p:sldId id="417" r:id="rId24"/>
    <p:sldId id="338" r:id="rId25"/>
  </p:sldIdLst>
  <p:sldSz cx="6858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8">
          <p15:clr>
            <a:srgbClr val="A4A3A4"/>
          </p15:clr>
        </p15:guide>
        <p15:guide id="2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202"/>
    <a:srgbClr val="F0EFED"/>
    <a:srgbClr val="504B4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28" autoAdjust="0"/>
  </p:normalViewPr>
  <p:slideViewPr>
    <p:cSldViewPr snapToGrid="0">
      <p:cViewPr varScale="1">
        <p:scale>
          <a:sx n="116" d="100"/>
          <a:sy n="116" d="100"/>
        </p:scale>
        <p:origin x="1354" y="82"/>
      </p:cViewPr>
      <p:guideLst>
        <p:guide orient="horz" pos="1568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2192-885C-4820-B39D-D9C313571FDF}" type="datetimeFigureOut">
              <a:rPr lang="zh-CN" altLang="en-US" smtClean="0"/>
              <a:t>2020-06-12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E75E-6663-4DF6-8780-5FA1457FEF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44"/>
          <p:cNvCxnSpPr>
            <a:cxnSpLocks noChangeShapeType="1"/>
          </p:cNvCxnSpPr>
          <p:nvPr/>
        </p:nvCxnSpPr>
        <p:spPr bwMode="auto">
          <a:xfrm>
            <a:off x="1133490" y="3813888"/>
            <a:ext cx="4500000" cy="0"/>
          </a:xfrm>
          <a:prstGeom prst="line">
            <a:avLst/>
          </a:prstGeom>
          <a:noFill/>
          <a:ln w="9525" cmpd="sng">
            <a:solidFill>
              <a:srgbClr val="504B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1908639" y="3918803"/>
            <a:ext cx="3259040" cy="475724"/>
            <a:chOff x="237646" y="4044932"/>
            <a:chExt cx="1360024" cy="185738"/>
          </a:xfrm>
        </p:grpSpPr>
        <p:sp>
          <p:nvSpPr>
            <p:cNvPr id="8" name="矩形 45"/>
            <p:cNvSpPr>
              <a:spLocks noChangeArrowheads="1"/>
            </p:cNvSpPr>
            <p:nvPr/>
          </p:nvSpPr>
          <p:spPr bwMode="auto">
            <a:xfrm>
              <a:off x="237646" y="4044932"/>
              <a:ext cx="585788" cy="185738"/>
            </a:xfrm>
            <a:prstGeom prst="rect">
              <a:avLst/>
            </a:prstGeom>
            <a:solidFill>
              <a:srgbClr val="BE020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/>
            </a:p>
          </p:txBody>
        </p:sp>
        <p:sp>
          <p:nvSpPr>
            <p:cNvPr id="9" name="矩形 53"/>
            <p:cNvSpPr>
              <a:spLocks noChangeArrowheads="1"/>
            </p:cNvSpPr>
            <p:nvPr/>
          </p:nvSpPr>
          <p:spPr bwMode="auto">
            <a:xfrm>
              <a:off x="904846" y="4044932"/>
              <a:ext cx="692824" cy="185738"/>
            </a:xfrm>
            <a:prstGeom prst="rect">
              <a:avLst/>
            </a:prstGeom>
            <a:solidFill>
              <a:srgbClr val="504B48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2020.6.12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1951698" y="3918880"/>
            <a:ext cx="14037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财务处</a:t>
            </a: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9"/>
            <a:ext cx="2465784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2465705" y="156210"/>
            <a:ext cx="4366895" cy="1429385"/>
            <a:chOff x="1658" y="719"/>
            <a:chExt cx="16206" cy="9202"/>
          </a:xfrm>
        </p:grpSpPr>
        <p:pic>
          <p:nvPicPr>
            <p:cNvPr id="3" name="图片 2" descr="微信图片_201912310852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8" y="945"/>
              <a:ext cx="15840" cy="8910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4736" y="4471"/>
              <a:ext cx="1275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400" y="3240"/>
              <a:ext cx="1428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708" y="5673"/>
              <a:ext cx="1179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615" y="8149"/>
              <a:ext cx="11035" cy="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659" y="2028"/>
              <a:ext cx="1491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3730" y="784"/>
              <a:ext cx="2553" cy="24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4858" y="934"/>
              <a:ext cx="3523" cy="341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273" y="872"/>
              <a:ext cx="5395" cy="5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6615" y="850"/>
              <a:ext cx="6345" cy="63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174" y="915"/>
              <a:ext cx="8073" cy="896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021" y="912"/>
              <a:ext cx="7826" cy="897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552" y="828"/>
              <a:ext cx="7920" cy="905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0669" y="719"/>
              <a:ext cx="6859" cy="753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6283" y="850"/>
              <a:ext cx="9071" cy="907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8616" y="1009"/>
              <a:ext cx="8829" cy="884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11084" y="3368"/>
              <a:ext cx="6329" cy="648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3066" y="886"/>
              <a:ext cx="4452" cy="477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841" y="6934"/>
              <a:ext cx="1102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3343" y="5469"/>
              <a:ext cx="4345" cy="43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直角三角形 31"/>
            <p:cNvSpPr/>
            <p:nvPr/>
          </p:nvSpPr>
          <p:spPr>
            <a:xfrm>
              <a:off x="1658" y="937"/>
              <a:ext cx="7962" cy="8918"/>
            </a:xfrm>
            <a:prstGeom prst="rtTriangle">
              <a:avLst/>
            </a:prstGeom>
            <a:solidFill>
              <a:srgbClr val="F0EFED"/>
            </a:solidFill>
            <a:ln>
              <a:solidFill>
                <a:srgbClr val="F0E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2421255" y="42545"/>
            <a:ext cx="4376420" cy="173990"/>
          </a:xfrm>
          <a:prstGeom prst="rect">
            <a:avLst/>
          </a:prstGeom>
          <a:solidFill>
            <a:srgbClr val="F0EFED"/>
          </a:solidFill>
          <a:ln>
            <a:solidFill>
              <a:srgbClr val="F0E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731000" y="156845"/>
            <a:ext cx="75565" cy="2505075"/>
          </a:xfrm>
          <a:prstGeom prst="rect">
            <a:avLst/>
          </a:prstGeom>
          <a:solidFill>
            <a:srgbClr val="F0EFED"/>
          </a:solidFill>
          <a:ln>
            <a:solidFill>
              <a:srgbClr val="F0E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4985" y="1585595"/>
            <a:ext cx="58280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年个人所得税综合所得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汇算清缴</a:t>
            </a:r>
            <a:r>
              <a:rPr 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专题培训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795440" y="1103711"/>
            <a:ext cx="1268909" cy="1274267"/>
          </a:xfrm>
          <a:prstGeom prst="ellipse">
            <a:avLst/>
          </a:prstGeom>
          <a:solidFill>
            <a:srgbClr val="BE020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/>
          </a:p>
        </p:txBody>
      </p:sp>
      <p:sp>
        <p:nvSpPr>
          <p:cNvPr id="5" name="Freeform 8"/>
          <p:cNvSpPr/>
          <p:nvPr/>
        </p:nvSpPr>
        <p:spPr bwMode="auto">
          <a:xfrm>
            <a:off x="2732935" y="1735040"/>
            <a:ext cx="1393924" cy="705446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087566" y="1688605"/>
            <a:ext cx="78581" cy="78581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692751" y="1688605"/>
            <a:ext cx="77689" cy="78581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975821" y="1245694"/>
            <a:ext cx="986167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625" dirty="0" smtClean="0">
                <a:solidFill>
                  <a:srgbClr val="F8F8F8"/>
                </a:solidFill>
              </a:rPr>
              <a:t>02</a:t>
            </a:r>
            <a:endParaRPr lang="zh-CN" altLang="en-US" sz="5625" dirty="0">
              <a:solidFill>
                <a:srgbClr val="F8F8F8"/>
              </a:solidFill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1535768" y="2662833"/>
            <a:ext cx="3924000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163377"/>
            <a:ext cx="2465784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858010" y="2922905"/>
            <a:ext cx="328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退税可能一：未填报专项附加扣除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6" name="文本框 5"/>
          <p:cNvSpPr txBox="1"/>
          <p:nvPr/>
        </p:nvSpPr>
        <p:spPr>
          <a:xfrm>
            <a:off x="198696" y="616297"/>
            <a:ext cx="52578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例如：王老师在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年单位预扣个税时，忘记填报专项附加扣除了。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8" y="1152071"/>
            <a:ext cx="2453378" cy="36041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" y="1004733"/>
            <a:ext cx="3340091" cy="146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3073" y="-2795"/>
            <a:ext cx="1319003" cy="33908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3999" y="1428844"/>
            <a:ext cx="1316550" cy="33845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3074" y="1276360"/>
            <a:ext cx="1319002" cy="3390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3997" y="2754608"/>
            <a:ext cx="1316549" cy="33845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6778" y="2753893"/>
            <a:ext cx="1305726" cy="3356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5290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退税可能二：未减够基本扣除费用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376517" y="825212"/>
            <a:ext cx="5971656" cy="222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年度综合所得收入额不足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元，但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已预缴个人所得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例如：</a:t>
            </a:r>
          </a:p>
          <a:p>
            <a:pPr algn="just">
              <a:lnSpc>
                <a:spcPct val="150000"/>
              </a:lnSpc>
            </a:pP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王老师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月工资薪金所得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8000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元，其他月份都是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4500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元，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不考虑三险一金，无其他所得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收入，那么在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月份发放工资时预扣预缴个税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90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元，而全年综合所得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57500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元，不够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6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万，应纳税额为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0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，那么王老师就需要退税。</a:t>
            </a:r>
            <a:endParaRPr lang="en-US" altLang="zh-CN" dirty="0" smtClean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endParaRPr lang="en-US" altLang="zh-CN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退税可能三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：校外讲课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收入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228943" y="837962"/>
            <a:ext cx="593373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出去讲课，预缴税率大于全年综合所得适用税率。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22" y="1445895"/>
            <a:ext cx="3168243" cy="280708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5301" y="1298337"/>
            <a:ext cx="35517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举例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：王老师</a:t>
            </a:r>
            <a:r>
              <a:rPr lang="en-US" altLang="zh-CN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2019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年共取得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工资</a:t>
            </a:r>
            <a:r>
              <a:rPr lang="en-US" altLang="zh-CN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150000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，出去讲课获得劳务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报酬</a:t>
            </a:r>
            <a:r>
              <a:rPr lang="en-US" altLang="zh-CN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20000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，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不考虑三险一金，无其他所得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收入，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已预缴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个人所得</a:t>
            </a:r>
            <a:r>
              <a:rPr lang="en-US" altLang="zh-CN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9680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元。</a:t>
            </a:r>
            <a:endParaRPr lang="en-US" altLang="zh-CN" sz="1400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则</a:t>
            </a:r>
            <a:r>
              <a:rPr lang="en-US" altLang="zh-CN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2020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年汇算时，王老师应缴纳的个人所得税计算如下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：</a:t>
            </a:r>
            <a:endParaRPr lang="en-US" altLang="zh-CN" sz="1400" dirty="0" smtClean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全年应纳个人所得税额</a:t>
            </a:r>
            <a:r>
              <a:rPr lang="en-US" altLang="zh-CN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=【150000+20000 </a:t>
            </a:r>
            <a:r>
              <a:rPr lang="en-US" altLang="zh-CN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×(1-20</a:t>
            </a:r>
            <a:r>
              <a:rPr lang="en-US" altLang="zh-CN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%)-60000】×</a:t>
            </a:r>
            <a:r>
              <a:rPr lang="en-US" altLang="zh-CN" sz="14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10%</a:t>
            </a:r>
            <a:r>
              <a:rPr lang="en-US" altLang="zh-CN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-2520=8080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</a:t>
            </a:r>
            <a:endParaRPr lang="en-US" altLang="zh-CN" sz="1400" dirty="0" smtClean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退税额</a:t>
            </a:r>
            <a:r>
              <a:rPr lang="en-US" altLang="zh-CN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=1600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</a:t>
            </a:r>
            <a:endParaRPr lang="en-US" altLang="zh-CN" sz="1400" dirty="0" smtClean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因为王老师全年综合所得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对应税率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为</a:t>
            </a:r>
            <a:r>
              <a:rPr lang="en-US" altLang="zh-CN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10%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，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而他出去讲课获得劳务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报酬</a:t>
            </a:r>
            <a:r>
              <a:rPr lang="zh-CN" altLang="en-US" sz="14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预扣税率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为</a:t>
            </a:r>
            <a:r>
              <a:rPr lang="en-US" altLang="zh-CN" sz="14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20%</a:t>
            </a:r>
            <a:r>
              <a:rPr lang="zh-CN" altLang="en-US" sz="14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</a:p>
          <a:p>
            <a:pPr algn="just">
              <a:lnSpc>
                <a:spcPct val="150000"/>
              </a:lnSpc>
            </a:pPr>
            <a:endParaRPr lang="zh-CN" altLang="en-US" sz="1400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退税可能四：无任职受雇单位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458713" y="672387"/>
            <a:ext cx="594031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</a:rPr>
              <a:t>例如：王老师没有任职受雇单位，只向校内某科研团队提供临时劳务，每次发放是按校外人员一般劳务报酬预扣预缴个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</a:rPr>
              <a:t>税，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</a:rPr>
              <a:t>王老师预缴税款时没有扣除基本减除费用和六项专项附加扣除，那么在汇算清缴时，王老师就可以申请退税。</a:t>
            </a:r>
            <a:endParaRPr lang="zh-CN" altLang="en-US" dirty="0">
              <a:latin typeface="仿宋_GB2312" panose="02010609030101010101" charset="-122"/>
              <a:ea typeface="仿宋_GB2312" panose="02010609030101010101" charset="-122"/>
            </a:endParaRPr>
          </a:p>
        </p:txBody>
      </p:sp>
      <p:cxnSp>
        <p:nvCxnSpPr>
          <p:cNvPr id="6" name="直接连接符 46"/>
          <p:cNvCxnSpPr>
            <a:cxnSpLocks noChangeShapeType="1"/>
          </p:cNvCxnSpPr>
          <p:nvPr/>
        </p:nvCxnSpPr>
        <p:spPr bwMode="auto">
          <a:xfrm flipH="1">
            <a:off x="208111" y="2585257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5"/>
          <p:cNvSpPr>
            <a:spLocks noChangeAspect="1"/>
          </p:cNvSpPr>
          <p:nvPr/>
        </p:nvSpPr>
        <p:spPr bwMode="auto">
          <a:xfrm>
            <a:off x="0" y="2278268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8" name="TextBox 76"/>
          <p:cNvSpPr txBox="1">
            <a:spLocks noChangeArrowheads="1"/>
          </p:cNvSpPr>
          <p:nvPr/>
        </p:nvSpPr>
        <p:spPr bwMode="auto">
          <a:xfrm>
            <a:off x="207009" y="2138882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退税可能五：捐赠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4950" y="2927985"/>
            <a:ext cx="643890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财政部 税务总局关于公益慈善事业捐赠个人所得税政策的公告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（财政部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税务总局公告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99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号）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居民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个人发生的公益捐赠支出，在综合所得、经营所得中扣除的，扣除限额分别为当年综合所得、当年经营所得应纳税所得额的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百分之三十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退税可能六：减免税额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文本框 2"/>
          <p:cNvSpPr txBox="1"/>
          <p:nvPr/>
        </p:nvSpPr>
        <p:spPr>
          <a:xfrm>
            <a:off x="191135" y="755650"/>
            <a:ext cx="6439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陕西省财政厅国家税务总局陕西省税务局关于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残疾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孤老人员和烈属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及因自然灾害遭受重大损失减征个人所得税有关政策的公告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》2020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958590"/>
            <a:ext cx="5730240" cy="10420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5" y="2077994"/>
            <a:ext cx="5386757" cy="1757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补税可能一：两个任职受雇单位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文本框 2"/>
          <p:cNvSpPr txBox="1"/>
          <p:nvPr/>
        </p:nvSpPr>
        <p:spPr>
          <a:xfrm>
            <a:off x="354329" y="879153"/>
            <a:ext cx="6113109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在两个以上单位任职受雇并领取工资薪金，预缴税款时重复扣除了基本减除费用（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None/>
            </a:pP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例如：王老师在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A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、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B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两所大学同时任职受雇，两个学校都给他发放工资薪金，在平时发放工资时，都按照“工资薪金所得”预扣预缴个人所得税，按照规定，每人在计算工资薪金所得的个税时基本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减除费用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5000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</a:t>
            </a:r>
            <a:r>
              <a:rPr lang="en-US" altLang="zh-CN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/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月，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6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万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/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年，而王老师每个月减除了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万，全年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基本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减除费用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12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万，那么，王老师多减的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6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万元在汇算清缴时就需要补税。</a:t>
            </a:r>
            <a:endParaRPr lang="zh-CN" altLang="en-US" sz="1600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6647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补税可能二：有劳务报酬、稿酬、特许权使用费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229235" y="877570"/>
            <a:ext cx="612902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除工资薪金外，纳税人还有劳务报酬、稿酬、特许权使用费，各项综合所得的收入加总后，导致适用综合所得年税率高于预扣预缴率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例如：王老师在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A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大学任职受雇，学校发放的工资薪金所得的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全年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应纳税所得额为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35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万，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B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大学邀请王老师做讲座，付王老师讲座费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万元，那么，王老师在汇算清缴时就要补税。</a:t>
            </a:r>
            <a:endParaRPr lang="en-US" altLang="zh-CN" sz="1600" dirty="0" smtClean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因为王老师全年综合所得对应的税率为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25%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，而讲座费在发放时作为一般劳务报酬预扣预缴时的税率为</a:t>
            </a:r>
            <a:r>
              <a:rPr lang="en-US" altLang="zh-CN" sz="16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20%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  <a:endParaRPr lang="zh-CN" altLang="en-US" sz="1600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510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补税可能三：一年内任职受雇有中断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6" name="文本框 5"/>
          <p:cNvSpPr txBox="1"/>
          <p:nvPr/>
        </p:nvSpPr>
        <p:spPr>
          <a:xfrm>
            <a:off x="207010" y="865505"/>
            <a:ext cx="63233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例如：王老师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1-6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月在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A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大学任职受雇，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7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月离职去了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B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大学任职受雇，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B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大学在报税时，税务系统算税累计收入从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0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开始，并没有累计上之前在</a:t>
            </a:r>
            <a:r>
              <a:rPr lang="en-US" altLang="zh-CN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A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大学获取的收入，导致王老师在预扣预缴个税时的税率比较低，那么在汇算清缴时，税务系统将两处所得汇算在一起，王老师全年的综合所得就需要补税了。</a:t>
            </a:r>
            <a:endParaRPr lang="zh-CN" altLang="en-US" sz="1600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全年一次性奖金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198755" y="424815"/>
            <a:ext cx="651510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居民个人在年度汇算申报时还有一次机会选择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是否并入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当年综合所得，如果不并入则按全年一次性奖金计税方式计算税款；如果并入则在年度汇算时与综合所得合并计税；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一个纳税年度内，对每一个纳税人，全年一次性奖金收入计税办法只允许采用一次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除全年一次性奖金以外的其它各种名目奖金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，一律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在申报系统申报，与当月工资、薪金收入合并，按税法规定缴纳个人所得税。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5" y="3111956"/>
            <a:ext cx="1967753" cy="19177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48529" y="3471015"/>
            <a:ext cx="3429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注意：</a:t>
            </a:r>
            <a:endParaRPr lang="en-US" altLang="zh-CN" sz="1200" dirty="0" smtClean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algn="just"/>
            <a:r>
              <a:rPr lang="zh-CN" altLang="en-US" sz="12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① </a:t>
            </a:r>
            <a:r>
              <a:rPr lang="zh-CN" altLang="en-US" sz="12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如有多笔奖金曾在预扣预缴时按照全年一次性奖金计税，</a:t>
            </a:r>
            <a:r>
              <a:rPr lang="en-US" altLang="zh-CN" sz="12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APP</a:t>
            </a:r>
            <a:r>
              <a:rPr lang="zh-CN" altLang="en-US" sz="12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会显示多条奖金记录；</a:t>
            </a:r>
          </a:p>
          <a:p>
            <a:pPr algn="just"/>
            <a:r>
              <a:rPr lang="zh-CN" altLang="en-US" sz="12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②只能选择一条作为全年一次性奖金单独计税；</a:t>
            </a:r>
          </a:p>
          <a:p>
            <a:pPr algn="just"/>
            <a:r>
              <a:rPr lang="zh-CN" altLang="en-US" sz="12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③纳入年度汇算的综合所得不包含选择单独计税的奖金。</a:t>
            </a:r>
            <a:endParaRPr lang="zh-CN" altLang="en-US" sz="1200" b="0" i="0" dirty="0">
              <a:effectLst/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795440" y="1103711"/>
            <a:ext cx="1268909" cy="1274267"/>
          </a:xfrm>
          <a:prstGeom prst="ellipse">
            <a:avLst/>
          </a:prstGeom>
          <a:solidFill>
            <a:srgbClr val="BE020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/>
          </a:p>
        </p:txBody>
      </p:sp>
      <p:sp>
        <p:nvSpPr>
          <p:cNvPr id="5" name="Freeform 8"/>
          <p:cNvSpPr/>
          <p:nvPr/>
        </p:nvSpPr>
        <p:spPr bwMode="auto">
          <a:xfrm>
            <a:off x="2732935" y="1735040"/>
            <a:ext cx="1393924" cy="705446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087566" y="1688605"/>
            <a:ext cx="78581" cy="78581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692751" y="1688605"/>
            <a:ext cx="77689" cy="78581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975821" y="1245694"/>
            <a:ext cx="986167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5625" dirty="0">
                <a:solidFill>
                  <a:srgbClr val="F8F8F8"/>
                </a:solidFill>
              </a:rPr>
              <a:t>01</a:t>
            </a:r>
            <a:endParaRPr lang="zh-CN" altLang="en-US" sz="5625" dirty="0">
              <a:solidFill>
                <a:srgbClr val="F8F8F8"/>
              </a:solidFill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1535768" y="2662833"/>
            <a:ext cx="3924000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163377"/>
            <a:ext cx="2465784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858010" y="2922905"/>
            <a:ext cx="3281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5565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发现有单位冒用身份申报收入该怎么办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08" y="1388875"/>
            <a:ext cx="1181100" cy="2581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8696" y="786774"/>
            <a:ext cx="4944804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网络方式办理年度汇算时，如果发现有单位冒用纳税人的身份申报了收入，可以在办理年度汇算时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自行删除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被冒用的整条预扣预缴记录。删除后，该项收入不纳入年度汇算。也可以就冒用身份申报收入情况进行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，税务机关将对申诉情况进行核实，并及时向纳税人反馈核实情况。</a:t>
            </a:r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需要提醒的是，纳税人在删除和申诉时，需要就有关情况进行承诺。如果进行虚假删除或申诉导致少缴税款，会影响纳税人您的纳税信用，情况严重的，将承担相应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法律责任。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2488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我如何办理补税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6" name="矩形 5"/>
          <p:cNvSpPr/>
          <p:nvPr/>
        </p:nvSpPr>
        <p:spPr>
          <a:xfrm>
            <a:off x="198754" y="618871"/>
            <a:ext cx="64080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我如何办理补税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</a:p>
          <a:p>
            <a:pPr indent="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如果年度汇算需要补税且不符合可免于办理年度汇算补税情形的，应当在 </a:t>
            </a:r>
            <a:r>
              <a:rPr lang="en-US" altLang="zh-CN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6 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月 </a:t>
            </a:r>
            <a:r>
              <a:rPr lang="en-US" altLang="zh-CN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30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日前完成年度汇算申报并及时补缴税款。具体可以通过网上银行、办税服务厅 </a:t>
            </a:r>
            <a:r>
              <a:rPr lang="en-US" altLang="zh-CN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POS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机刷卡、银行柜台、非银行支付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机构（第三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方</a:t>
            </a:r>
            <a:r>
              <a:rPr lang="zh-CN" altLang="en-US" sz="1600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支付）等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方式补缴。 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55" y="2425700"/>
            <a:ext cx="3216910" cy="26136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235" y="2568575"/>
            <a:ext cx="33096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如何确定补税成功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?</a:t>
            </a:r>
          </a:p>
          <a:p>
            <a:pPr indent="0" algn="just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系统会生成缴税凭证。纳税人可以通过手机</a:t>
            </a:r>
            <a:r>
              <a:rPr lang="zh-CN" altLang="en-US" sz="16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个人所得税 </a:t>
            </a:r>
            <a:r>
              <a:rPr lang="en-US" altLang="zh-CN" sz="16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APP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、自然人电子税务局、办税服务厅查询缴税情况。</a:t>
            </a:r>
            <a:endParaRPr lang="zh-CN" altLang="en-US" sz="1600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错误申报情形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528795" y="609215"/>
            <a:ext cx="514756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情形一：虚报减免税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优惠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情形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二：未查询导入劳务报酬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所得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情形三：重复填报或虚增专项附加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扣除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情形四：错误申报捐赠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扣除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情形五：错误删除收入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情形六：虚增已缴税额错误退税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14" y="2916170"/>
            <a:ext cx="3242149" cy="2144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重点问题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97" y="2484362"/>
            <a:ext cx="1181100" cy="2581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7010" y="865505"/>
            <a:ext cx="51562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b="1" dirty="0">
                <a:latin typeface="+mn-ea"/>
              </a:rPr>
              <a:t>办理截止日期：</a:t>
            </a:r>
            <a:endParaRPr lang="en-US" altLang="zh-CN" sz="1600" b="1" dirty="0">
              <a:latin typeface="+mn-ea"/>
            </a:endParaRPr>
          </a:p>
          <a:p>
            <a:pPr indent="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                       </a:t>
            </a:r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</a:t>
            </a:r>
            <a:r>
              <a:rPr lang="en-US" altLang="zh-C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en-US" altLang="zh-C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endParaRPr lang="en-US" altLang="zh-CN" sz="1600" b="1" dirty="0" smtClean="0">
              <a:solidFill>
                <a:srgbClr val="FF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+mn-ea"/>
              </a:rPr>
              <a:t>请各位</a:t>
            </a:r>
            <a:r>
              <a:rPr lang="zh-CN" altLang="en-US" sz="1600" dirty="0" smtClean="0">
                <a:latin typeface="+mn-ea"/>
              </a:rPr>
              <a:t>老师抓紧时间，</a:t>
            </a:r>
            <a:r>
              <a:rPr lang="zh-CN" altLang="en-US" sz="1600" dirty="0" smtClean="0"/>
              <a:t>及时</a:t>
            </a:r>
            <a:r>
              <a:rPr lang="zh-CN" altLang="en-US" sz="1600" dirty="0"/>
              <a:t>办理年度汇算，确保</a:t>
            </a:r>
            <a:r>
              <a:rPr lang="zh-CN" altLang="en-US" sz="1600" b="1" dirty="0">
                <a:solidFill>
                  <a:srgbClr val="FF0000"/>
                </a:solidFill>
              </a:rPr>
              <a:t>及时获得退税</a:t>
            </a:r>
            <a:r>
              <a:rPr lang="zh-CN" altLang="en-US" sz="1600" dirty="0"/>
              <a:t>，充分享受改革红利，也避免逾期申报补税而</a:t>
            </a:r>
            <a:r>
              <a:rPr lang="zh-CN" altLang="en-US" sz="1600" b="1" dirty="0">
                <a:solidFill>
                  <a:srgbClr val="FF0000"/>
                </a:solidFill>
              </a:rPr>
              <a:t>产生税收滞纳金</a:t>
            </a:r>
            <a:r>
              <a:rPr lang="zh-CN" altLang="en-US" sz="1600" dirty="0"/>
              <a:t>或</a:t>
            </a:r>
            <a:r>
              <a:rPr lang="zh-CN" altLang="en-US" sz="1600" b="1" dirty="0">
                <a:solidFill>
                  <a:srgbClr val="FF0000"/>
                </a:solidFill>
              </a:rPr>
              <a:t>对个人信用产生影响</a:t>
            </a:r>
            <a:r>
              <a:rPr lang="zh-CN" altLang="en-US" sz="1600" dirty="0"/>
              <a:t>。</a:t>
            </a:r>
            <a:endParaRPr lang="zh-CN" altLang="en-US" sz="16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4635" y="3917535"/>
            <a:ext cx="4921151" cy="38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800" b="1" dirty="0" smtClean="0">
                <a:solidFill>
                  <a:srgbClr val="BE020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2020.6.12</a:t>
            </a:r>
            <a:endParaRPr lang="zh-CN" altLang="en-US" sz="2800" b="1" dirty="0">
              <a:solidFill>
                <a:srgbClr val="BE020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44"/>
          <p:cNvCxnSpPr>
            <a:cxnSpLocks noChangeShapeType="1"/>
          </p:cNvCxnSpPr>
          <p:nvPr/>
        </p:nvCxnSpPr>
        <p:spPr bwMode="auto">
          <a:xfrm>
            <a:off x="134635" y="3813888"/>
            <a:ext cx="4921151" cy="0"/>
          </a:xfrm>
          <a:prstGeom prst="line">
            <a:avLst/>
          </a:prstGeom>
          <a:noFill/>
          <a:ln w="9525" cmpd="sng">
            <a:solidFill>
              <a:srgbClr val="504B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9"/>
            <a:ext cx="2465784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2465705" y="156210"/>
            <a:ext cx="4367208" cy="2479757"/>
            <a:chOff x="1658" y="719"/>
            <a:chExt cx="16206" cy="9202"/>
          </a:xfrm>
          <a:solidFill>
            <a:schemeClr val="bg1"/>
          </a:solidFill>
        </p:grpSpPr>
        <p:pic>
          <p:nvPicPr>
            <p:cNvPr id="3" name="图片 2" descr="微信图片_201912310852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8" y="945"/>
              <a:ext cx="15840" cy="89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cxnSp>
          <p:nvCxnSpPr>
            <p:cNvPr id="11" name="直接连接符 10"/>
            <p:cNvCxnSpPr/>
            <p:nvPr/>
          </p:nvCxnSpPr>
          <p:spPr>
            <a:xfrm>
              <a:off x="4736" y="4471"/>
              <a:ext cx="12756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400" y="3240"/>
              <a:ext cx="14287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708" y="5673"/>
              <a:ext cx="11792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615" y="8149"/>
              <a:ext cx="11035" cy="32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659" y="2028"/>
              <a:ext cx="14910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3730" y="784"/>
              <a:ext cx="2553" cy="2488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4858" y="934"/>
              <a:ext cx="3523" cy="3416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273" y="872"/>
              <a:ext cx="5395" cy="5443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6615" y="850"/>
              <a:ext cx="6345" cy="6361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174" y="915"/>
              <a:ext cx="8073" cy="896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021" y="912"/>
              <a:ext cx="7826" cy="8971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552" y="828"/>
              <a:ext cx="7920" cy="9051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0669" y="719"/>
              <a:ext cx="6859" cy="7536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6283" y="850"/>
              <a:ext cx="9071" cy="9071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8616" y="1009"/>
              <a:ext cx="8829" cy="8846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11084" y="3368"/>
              <a:ext cx="6329" cy="6489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3066" y="886"/>
              <a:ext cx="4452" cy="4772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841" y="6934"/>
              <a:ext cx="11023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3343" y="5469"/>
              <a:ext cx="4345" cy="4388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直角三角形 31"/>
            <p:cNvSpPr/>
            <p:nvPr/>
          </p:nvSpPr>
          <p:spPr>
            <a:xfrm>
              <a:off x="1658" y="937"/>
              <a:ext cx="7962" cy="8918"/>
            </a:xfrm>
            <a:prstGeom prst="rt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2421255" y="42545"/>
            <a:ext cx="4376420" cy="17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731000" y="156845"/>
            <a:ext cx="75565" cy="250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82821" y="1868597"/>
            <a:ext cx="1836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6000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、背景资料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207009" y="543337"/>
            <a:ext cx="6408000" cy="307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-apple-system-font"/>
              </a:rPr>
              <a:t>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为贯彻党中央、国务院个人所得税改革决策部属，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日国家税务总局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发布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关于办理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年度个人所得税综合所得汇算清缴事项的公告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（国家税务总局公告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年第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号），明确相关办理事项。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中华人民共和国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个人所得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税法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日第十三届全国人民代表大会常务委员会第五次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会议通过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个人所得税专项附加扣除操作办法（试行）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（国家税务总局公告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发展改革委办公厅 国家税务总局办公厅关于加强个人所得税纳税信用建设的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通知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发改办财金规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〔2019〕860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189730"/>
            <a:ext cx="3279775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什么是年度汇算？</a:t>
            </a: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1096645"/>
            <a:ext cx="5609590" cy="285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618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三、未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按期办理年度汇算需要承担什么责任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cxnSp>
        <p:nvCxnSpPr>
          <p:cNvPr id="3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4" name="矩形 3"/>
          <p:cNvSpPr/>
          <p:nvPr/>
        </p:nvSpPr>
        <p:spPr>
          <a:xfrm>
            <a:off x="277495" y="714375"/>
            <a:ext cx="6337300" cy="331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退税可以放弃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0" fontAlgn="auto">
              <a:lnSpc>
                <a:spcPct val="13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国家税务总局表示，如果你是属于需要退税的，是否办理年度汇算申请退税是你的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权利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，无需承担任何责任。</a:t>
            </a:r>
          </a:p>
          <a:p>
            <a:pPr marL="285750" indent="0" fontAlgn="auto">
              <a:lnSpc>
                <a:spcPct val="130000"/>
              </a:lnSpc>
              <a:buClr>
                <a:srgbClr val="BE0202"/>
              </a:buClr>
              <a:buFont typeface="Wingdings" panose="05000000000000000000" charset="0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补税必须办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0" fontAlgn="auto">
              <a:lnSpc>
                <a:spcPct val="13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如果你是属于应当补税的，办理年度汇算是你的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义务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符合规定的免予汇算情形除外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依法办理综合所得年度汇算的，可能面临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税务行政处罚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，并记入个人纳税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信用档案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12065"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也就是说，年度汇算申报后，如果你需要补税，请在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缴税款，否则将面临每日万分之五加收滞纳金。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综合所得包括哪些收入？</a:t>
            </a: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" y="878840"/>
            <a:ext cx="5483225" cy="15157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" y="2722880"/>
            <a:ext cx="5483860" cy="1379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哪些人需要进行汇算清缴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198755" y="641350"/>
            <a:ext cx="630999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多预缴了个税，需要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退税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的纳税人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退税是纳税人的权利，您多预缴了个税，可以退税，也可以放弃。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少预缴了个税，应当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补税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的纳税人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补税是纳税人的义务，您少预缴了个税，需要补税。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（注意：只有综合所得年收入超过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万元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并且年度汇算补税金额在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以上才需要办理年度汇算并补税）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哪些人不用进行汇算清缴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" y="819785"/>
            <a:ext cx="6483985" cy="273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198696" y="81707"/>
            <a:ext cx="5873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七、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居民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个人综合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所得如何进行年度汇算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6"/>
          <p:cNvCxnSpPr>
            <a:cxnSpLocks noChangeShapeType="1"/>
          </p:cNvCxnSpPr>
          <p:nvPr/>
        </p:nvCxnSpPr>
        <p:spPr bwMode="auto">
          <a:xfrm flipH="1">
            <a:off x="207009" y="522462"/>
            <a:ext cx="6408000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reeform 5"/>
          <p:cNvSpPr>
            <a:spLocks noChangeAspect="1"/>
          </p:cNvSpPr>
          <p:nvPr/>
        </p:nvSpPr>
        <p:spPr bwMode="auto">
          <a:xfrm>
            <a:off x="0" y="202322"/>
            <a:ext cx="228988" cy="222350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rgbClr val="BE0202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229235" y="543560"/>
            <a:ext cx="6500495" cy="462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年度汇算应退或应补税额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=[(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综合所得收入额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-60000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三险一金”等专项扣除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子女教育等专项附加扣除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依法确定的其他扣除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捐赠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适用税率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速算扣除数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]-2019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已预缴税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额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 marL="285750" indent="-285750">
              <a:lnSpc>
                <a:spcPct val="150000"/>
              </a:lnSpc>
              <a:buClr>
                <a:srgbClr val="BE0202"/>
              </a:buClr>
              <a:buFont typeface="Wingdings" panose="05000000000000000000" charset="0"/>
              <a:buChar char="u"/>
            </a:pP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举例：王老师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2019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年共取得工资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200000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元，取得劳务报酬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20000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元，取得稿酬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5000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元，符合条件的专项扣除和专项附加扣除共计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40000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元，已预缴个人所得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11240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元。</a:t>
            </a:r>
            <a:endParaRPr lang="en-US" altLang="zh-CN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   则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2020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年汇算时，王老师应缴纳的个人所得税计算如下：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   年收入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总额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=200000+20000×(1-20%)+5000×(1-20%)×70%=218800(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   年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应纳税所得额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= 218800 -60000-40000=118800(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   全年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应纳个人所得税额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=118800×10% - 2520 = 9360(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   年度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汇算应纳税额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          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=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全年应纳所得税额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-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累计预缴所得税额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=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9360-11240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=-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1880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(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</a:t>
            </a:r>
            <a:r>
              <a:rPr lang="en-US" altLang="zh-CN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</a:t>
            </a:r>
            <a:r>
              <a:rPr lang="zh-CN" altLang="en-US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  王老师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可申请退税</a:t>
            </a:r>
            <a:r>
              <a:rPr lang="en-US" altLang="zh-CN" dirty="0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1880</a:t>
            </a:r>
            <a:r>
              <a:rPr lang="zh-CN" altLang="en-US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1772</Words>
  <Application>Microsoft Office PowerPoint</Application>
  <PresentationFormat>自定义</PresentationFormat>
  <Paragraphs>102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-apple-system-font</vt:lpstr>
      <vt:lpstr>等线</vt:lpstr>
      <vt:lpstr>等线 Light</vt:lpstr>
      <vt:lpstr>仿宋_GB2312</vt:lpstr>
      <vt:lpstr>华文宋体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欧美城市模板</dc:title>
  <dc:creator>第一PPT模板网：www.1ppt.com</dc:creator>
  <cp:keywords>第一PPT模板网：www.1ppt.com</cp:keywords>
  <cp:lastModifiedBy>Sky123.Org</cp:lastModifiedBy>
  <cp:revision>417</cp:revision>
  <dcterms:created xsi:type="dcterms:W3CDTF">2016-10-23T10:12:00Z</dcterms:created>
  <dcterms:modified xsi:type="dcterms:W3CDTF">2020-06-12T03:52:30Z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